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2203-A9C6-4E9A-BDF0-63919DEF5D4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2682-97A5-48E1-9A82-AA2DB8B6662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8916-9FDC-4A88-B51F-5426D4B9AB7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FBD9F-BA75-4CDF-8A0D-55746BA5A23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1238-F3B5-4C0A-B9DD-1AD4C804B30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7DF1-C921-458D-8AB7-70E185ED1A7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889E-65DC-4876-B67F-232618734D7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40CE-AA1E-4E84-B9D2-0CF225C8090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0BFB9-6FBA-4853-BDC8-145890D583A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BC75-ADAF-4CF8-8D39-1D07F2D757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EA91D-2547-4CB8-96F7-EA4EF19E0FC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88A73-51E8-4451-A807-A74F7E0091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154853-4C86-407C-9730-912B9914A61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7" r:id="rId9"/>
    <p:sldLayoutId id="2147483685" r:id="rId10"/>
    <p:sldLayoutId id="2147483686" r:id="rId11"/>
    <p:sldLayoutId id="214748368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CAE9C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CAE9C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bg-BG" dirty="0" smtClean="0"/>
              <a:t>Класификация на организмите</a:t>
            </a:r>
            <a:endParaRPr lang="bg-B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/>
            <a:endParaRPr lang="en-US" dirty="0" smtClean="0"/>
          </a:p>
          <a:p>
            <a:pPr marR="0" algn="ctr"/>
            <a:r>
              <a:rPr lang="bg-BG" b="1" dirty="0" smtClean="0"/>
              <a:t>Урок по биология за </a:t>
            </a:r>
            <a:r>
              <a:rPr lang="en-US" b="1" dirty="0" smtClean="0"/>
              <a:t>VI </a:t>
            </a:r>
            <a:r>
              <a:rPr lang="bg-BG" b="1" dirty="0" smtClean="0"/>
              <a:t>клас</a:t>
            </a:r>
            <a:endParaRPr lang="bg-BG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bg-BG" b="1" smtClean="0"/>
              <a:t>СЪДЪРЖАНИЕ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 b="1" smtClean="0"/>
              <a:t>Основни понятия</a:t>
            </a:r>
          </a:p>
          <a:p>
            <a:pPr>
              <a:lnSpc>
                <a:spcPct val="90000"/>
              </a:lnSpc>
            </a:pPr>
            <a:r>
              <a:rPr lang="bg-BG" sz="2800" b="1" smtClean="0"/>
              <a:t>Основни класификационни принципи</a:t>
            </a:r>
          </a:p>
          <a:p>
            <a:pPr>
              <a:lnSpc>
                <a:spcPct val="90000"/>
              </a:lnSpc>
            </a:pPr>
            <a:r>
              <a:rPr lang="bg-BG" sz="2800" b="1" smtClean="0"/>
              <a:t>Основни групи организми</a:t>
            </a:r>
          </a:p>
          <a:p>
            <a:pPr lvl="1">
              <a:lnSpc>
                <a:spcPct val="90000"/>
              </a:lnSpc>
            </a:pPr>
            <a:r>
              <a:rPr lang="bg-BG" b="1" smtClean="0"/>
              <a:t>Растения, Гъби, Животни</a:t>
            </a:r>
          </a:p>
          <a:p>
            <a:pPr>
              <a:lnSpc>
                <a:spcPct val="90000"/>
              </a:lnSpc>
            </a:pPr>
            <a:r>
              <a:rPr lang="bg-BG" sz="2800" b="1" smtClean="0"/>
              <a:t>Класификация на растенията</a:t>
            </a:r>
          </a:p>
          <a:p>
            <a:pPr>
              <a:lnSpc>
                <a:spcPct val="90000"/>
              </a:lnSpc>
            </a:pPr>
            <a:r>
              <a:rPr lang="bg-BG" sz="2800" b="1" smtClean="0"/>
              <a:t>Нива на класификацията</a:t>
            </a:r>
          </a:p>
          <a:p>
            <a:pPr lvl="1">
              <a:lnSpc>
                <a:spcPct val="90000"/>
              </a:lnSpc>
            </a:pPr>
            <a:r>
              <a:rPr lang="bg-BG" b="1" smtClean="0"/>
              <a:t>Отдели, Подотдели, Класове</a:t>
            </a:r>
          </a:p>
          <a:p>
            <a:pPr lvl="1">
              <a:lnSpc>
                <a:spcPct val="90000"/>
              </a:lnSpc>
            </a:pPr>
            <a:r>
              <a:rPr lang="bg-BG" b="1" smtClean="0"/>
              <a:t>Семейства, Родове, Видове, Форми</a:t>
            </a:r>
          </a:p>
          <a:p>
            <a:pPr>
              <a:lnSpc>
                <a:spcPct val="90000"/>
              </a:lnSpc>
            </a:pPr>
            <a:r>
              <a:rPr lang="bg-BG" sz="2800" b="1" smtClean="0"/>
              <a:t>Създаване на научната класификация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/>
              <a:t>Основни понятия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b="1" dirty="0"/>
              <a:t>съвкупността от всички организми се нарича 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биологично разнообразие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b="1" dirty="0"/>
              <a:t>за по-лесно изучванене организмите се 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класификацират</a:t>
            </a:r>
            <a:r>
              <a:rPr lang="bg-BG" sz="2800" b="1" dirty="0"/>
              <a:t> в групи по някакви признци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b="1" dirty="0"/>
              <a:t>науката, която изучава биологическото разнообразие и класифицирането на организмите наричаме 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систематика</a:t>
            </a:r>
            <a:r>
              <a:rPr lang="bg-BG" sz="2800" b="1" dirty="0">
                <a:solidFill>
                  <a:srgbClr val="CC9900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1438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b="1" dirty="0"/>
              <a:t>Основни принципи за класификация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2357438"/>
            <a:ext cx="8358187" cy="40005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b="1" dirty="0"/>
              <a:t>типът</a:t>
            </a:r>
            <a:r>
              <a:rPr lang="bg-BG" sz="2800" dirty="0"/>
              <a:t> на клетките на организъма (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прокариотни</a:t>
            </a:r>
            <a:r>
              <a:rPr lang="bg-BG" sz="2800" dirty="0"/>
              <a:t> или 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еукариотни</a:t>
            </a:r>
            <a:r>
              <a:rPr lang="bg-BG" sz="2800" dirty="0"/>
              <a:t>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b="1" dirty="0"/>
              <a:t>броят</a:t>
            </a:r>
            <a:r>
              <a:rPr lang="bg-BG" sz="2800" dirty="0"/>
              <a:t> на клетките в организъма 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/>
              <a:t>   </a:t>
            </a:r>
            <a:r>
              <a:rPr lang="bg-BG" sz="2800" dirty="0" smtClean="0"/>
              <a:t>(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една</a:t>
            </a:r>
            <a:r>
              <a:rPr lang="bg-BG" sz="2800" dirty="0"/>
              <a:t> или </a:t>
            </a:r>
            <a:r>
              <a:rPr lang="bg-BG" sz="2800" i="1" dirty="0">
                <a:solidFill>
                  <a:schemeClr val="accent1">
                    <a:lumMod val="75000"/>
                  </a:schemeClr>
                </a:solidFill>
              </a:rPr>
              <a:t>много</a:t>
            </a:r>
            <a:r>
              <a:rPr lang="bg-BG" sz="2800" dirty="0"/>
              <a:t>);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b="1" dirty="0"/>
              <a:t>типът на хранене</a:t>
            </a:r>
            <a:r>
              <a:rPr lang="bg-BG" sz="2800" dirty="0"/>
              <a:t> на </a:t>
            </a:r>
            <a:r>
              <a:rPr lang="bg-BG" sz="2800" dirty="0" smtClean="0"/>
              <a:t>организъма</a:t>
            </a:r>
            <a:r>
              <a:rPr lang="en-US" sz="2800" dirty="0" smtClean="0"/>
              <a:t> </a:t>
            </a:r>
            <a:r>
              <a:rPr lang="bg-BG" sz="2800" dirty="0" smtClean="0"/>
              <a:t>(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амостойно</a:t>
            </a:r>
            <a:r>
              <a:rPr lang="bg-BG" sz="2800" dirty="0"/>
              <a:t> или 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несамостойно</a:t>
            </a:r>
            <a:r>
              <a:rPr lang="bg-BG" sz="2800" dirty="0"/>
              <a:t>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dirty="0"/>
              <a:t> възможност или невъзможност на оганизъма </a:t>
            </a:r>
            <a:r>
              <a:rPr lang="bg-BG" sz="2800" b="1" i="1" dirty="0">
                <a:solidFill>
                  <a:schemeClr val="accent1">
                    <a:lumMod val="75000"/>
                  </a:schemeClr>
                </a:solidFill>
              </a:rPr>
              <a:t>да се движи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/>
              <a:t>Основни групи </a:t>
            </a:r>
            <a:r>
              <a:rPr lang="bg-BG" sz="4000" b="1" smtClean="0"/>
              <a:t>организми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2800" dirty="0"/>
              <a:t>Растенията: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dirty="0"/>
              <a:t>са 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многоклетъчни</a:t>
            </a:r>
            <a:r>
              <a:rPr lang="bg-BG" sz="2800" dirty="0"/>
              <a:t> организми;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dirty="0"/>
              <a:t>съставени от 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еукариотни</a:t>
            </a:r>
            <a:r>
              <a:rPr lang="bg-BG" sz="2800" dirty="0"/>
              <a:t> клетки (със </a:t>
            </a:r>
            <a:r>
              <a:rPr lang="bg-BG" sz="2800" dirty="0" smtClean="0"/>
              <a:t>специ</a:t>
            </a:r>
            <a:r>
              <a:rPr lang="en-US" sz="2800" dirty="0" smtClean="0"/>
              <a:t>-</a:t>
            </a:r>
            <a:r>
              <a:rPr lang="bg-BG" sz="2800" dirty="0" smtClean="0"/>
              <a:t>фични </a:t>
            </a:r>
            <a:r>
              <a:rPr lang="bg-BG" sz="2800" dirty="0"/>
              <a:t>цитоплазмени органели);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dirty="0"/>
              <a:t>имат предимно 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самостойно</a:t>
            </a:r>
            <a:r>
              <a:rPr lang="bg-BG" sz="2800" dirty="0"/>
              <a:t> хранене;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sz="2800" dirty="0"/>
              <a:t>водят 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прикрепен</a:t>
            </a:r>
            <a:r>
              <a:rPr lang="bg-BG" sz="2800" dirty="0"/>
              <a:t> начин на живот.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1431925"/>
          </a:xfrm>
        </p:spPr>
        <p:txBody>
          <a:bodyPr/>
          <a:lstStyle/>
          <a:p>
            <a:r>
              <a:rPr lang="bg-BG" b="1" smtClean="0"/>
              <a:t>Основни групи организми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b="1" dirty="0"/>
              <a:t>Гъбите: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/>
              <a:t>са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/>
              <a:t> организми;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/>
              <a:t>съставени от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/>
              <a:t> клетки;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/>
              <a:t>имат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/>
              <a:t> хранене;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/>
              <a:t>водят </a:t>
            </a:r>
            <a:r>
              <a:rPr lang="bg-BG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/>
              <a:t> начин на живот.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1431925"/>
          </a:xfrm>
        </p:spPr>
        <p:txBody>
          <a:bodyPr/>
          <a:lstStyle/>
          <a:p>
            <a:r>
              <a:rPr lang="bg-BG" b="1" smtClean="0"/>
              <a:t>Основни групи организми</a:t>
            </a:r>
            <a:endParaRPr lang="bg-BG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dirty="0"/>
              <a:t>Животните: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 smtClean="0"/>
              <a:t>са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 smtClean="0"/>
              <a:t> организми;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 smtClean="0"/>
              <a:t>съставени от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 smtClean="0"/>
              <a:t> клетки;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 smtClean="0"/>
              <a:t>имат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 smtClean="0"/>
              <a:t> хранене;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bg-BG" b="1" dirty="0" smtClean="0"/>
              <a:t>водят 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r>
              <a:rPr lang="bg-BG" b="1" dirty="0" smtClean="0"/>
              <a:t> начин на живот.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/>
              <a:t>Класификация на растенията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5262" y="1935163"/>
            <a:ext cx="764582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/>
              <a:t>Създаване на научната класификация</a:t>
            </a:r>
          </a:p>
        </p:txBody>
      </p:sp>
      <p:sp>
        <p:nvSpPr>
          <p:cNvPr id="1536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905000"/>
            <a:ext cx="5749925" cy="4191000"/>
          </a:xfrm>
        </p:spPr>
        <p:txBody>
          <a:bodyPr>
            <a:normAutofit/>
          </a:bodyPr>
          <a:lstStyle/>
          <a:p>
            <a:pPr marL="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b="1" dirty="0" err="1" smtClean="0"/>
              <a:t>Карл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Линей</a:t>
            </a:r>
            <a:r>
              <a:rPr lang="en-US" sz="2800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i="1" dirty="0" err="1" smtClean="0"/>
              <a:t>Carolus</a:t>
            </a:r>
            <a:r>
              <a:rPr lang="en-US" sz="2800" b="1" i="1" dirty="0" smtClean="0"/>
              <a:t> Linnaeus</a:t>
            </a:r>
            <a:r>
              <a:rPr lang="en-US" sz="2800" b="1" dirty="0" smtClean="0"/>
              <a:t>) е 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шведски </a:t>
            </a:r>
            <a:r>
              <a:rPr lang="en-US" sz="2800" b="1" dirty="0" err="1" smtClean="0"/>
              <a:t>учен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Той</a:t>
            </a:r>
            <a:r>
              <a:rPr lang="en-US" sz="2800" b="1" dirty="0" smtClean="0"/>
              <a:t> </a:t>
            </a:r>
            <a:r>
              <a:rPr lang="bg-BG" sz="2800" b="1" dirty="0" smtClean="0"/>
              <a:t>е о</a:t>
            </a:r>
            <a:r>
              <a:rPr lang="en-US" sz="2800" b="1" dirty="0" err="1" smtClean="0"/>
              <a:t>снова</a:t>
            </a:r>
            <a:r>
              <a:rPr lang="bg-BG" sz="2800" b="1" dirty="0" smtClean="0"/>
              <a:t>-</a:t>
            </a:r>
            <a:r>
              <a:rPr lang="en-US" sz="2800" b="1" dirty="0" err="1" smtClean="0"/>
              <a:t>тел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на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научната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класифика</a:t>
            </a:r>
            <a:r>
              <a:rPr lang="bg-BG" sz="2800" b="1" dirty="0" smtClean="0"/>
              <a:t>-</a:t>
            </a:r>
            <a:r>
              <a:rPr lang="en-US" sz="2800" b="1" dirty="0" err="1" smtClean="0"/>
              <a:t>ция</a:t>
            </a:r>
            <a:r>
              <a:rPr lang="en-US" sz="2800" b="1" dirty="0" smtClean="0"/>
              <a:t> </a:t>
            </a:r>
            <a:r>
              <a:rPr lang="bg-BG" sz="2800" b="1" dirty="0" smtClean="0"/>
              <a:t>и </a:t>
            </a:r>
            <a:r>
              <a:rPr lang="en-US" sz="2800" b="1" dirty="0" err="1" smtClean="0"/>
              <a:t>се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смята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за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един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бащите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на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съвременната</a:t>
            </a:r>
            <a:r>
              <a:rPr lang="en-US" sz="2800" b="1" dirty="0" smtClean="0"/>
              <a:t> 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</a:rPr>
              <a:t>екология</a:t>
            </a:r>
            <a:r>
              <a:rPr lang="bg-BG" sz="2800" b="1" dirty="0" smtClean="0"/>
              <a:t>.</a:t>
            </a:r>
          </a:p>
          <a:p>
            <a:pPr marL="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bg-BG" sz="2800" b="1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bg-BG" sz="2800" b="1" dirty="0" smtClean="0"/>
              <a:t>П</a:t>
            </a:r>
            <a:r>
              <a:rPr lang="en-US" sz="2800" b="1" dirty="0" err="1"/>
              <a:t>редлага</a:t>
            </a:r>
            <a:r>
              <a:rPr lang="en-US" sz="2800" b="1" dirty="0"/>
              <a:t> </a:t>
            </a:r>
            <a:r>
              <a:rPr lang="en-US" sz="2800" b="1" dirty="0" err="1"/>
              <a:t>видовете</a:t>
            </a:r>
            <a:r>
              <a:rPr lang="en-US" sz="2800" b="1" dirty="0"/>
              <a:t> </a:t>
            </a:r>
            <a:r>
              <a:rPr lang="en-US" sz="2800" b="1" dirty="0" err="1"/>
              <a:t>да</a:t>
            </a:r>
            <a:r>
              <a:rPr lang="en-US" sz="2800" b="1" dirty="0"/>
              <a:t> </a:t>
            </a:r>
            <a:r>
              <a:rPr lang="en-US" sz="2800" b="1" dirty="0" err="1"/>
              <a:t>се</a:t>
            </a:r>
            <a:r>
              <a:rPr lang="en-US" sz="2800" b="1" dirty="0"/>
              <a:t> </a:t>
            </a:r>
            <a:r>
              <a:rPr lang="en-US" sz="2800" b="1" dirty="0" err="1"/>
              <a:t>означават</a:t>
            </a:r>
            <a:r>
              <a:rPr lang="en-US" sz="2800" b="1" dirty="0"/>
              <a:t> с </a:t>
            </a:r>
            <a:r>
              <a:rPr lang="en-US" sz="2800" b="1" dirty="0" err="1"/>
              <a:t>две</a:t>
            </a:r>
            <a:r>
              <a:rPr lang="en-US" sz="2800" b="1" dirty="0"/>
              <a:t> </a:t>
            </a:r>
            <a:r>
              <a:rPr lang="en-US" sz="2800" b="1" dirty="0" err="1"/>
              <a:t>имена</a:t>
            </a:r>
            <a:r>
              <a:rPr lang="en-US" sz="2800" b="1" dirty="0"/>
              <a:t> -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</a:rPr>
              <a:t>родово</a:t>
            </a:r>
            <a:r>
              <a:rPr lang="en-US" sz="2800" b="1" dirty="0"/>
              <a:t> и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</a:rPr>
              <a:t>видово</a:t>
            </a:r>
            <a:r>
              <a:rPr lang="en-US" sz="2800" b="1" dirty="0"/>
              <a:t>, </a:t>
            </a:r>
            <a:r>
              <a:rPr lang="en-US" sz="2800" b="1" dirty="0" err="1"/>
              <a:t>записани</a:t>
            </a:r>
            <a:r>
              <a:rPr lang="en-US" sz="2800" b="1" dirty="0"/>
              <a:t> </a:t>
            </a:r>
            <a:r>
              <a:rPr lang="en-US" sz="2800" b="1" dirty="0" err="1"/>
              <a:t>на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латински</a:t>
            </a:r>
            <a:r>
              <a:rPr lang="en-US" sz="2800" b="1" dirty="0"/>
              <a:t> </a:t>
            </a:r>
            <a:r>
              <a:rPr lang="en-US" sz="2800" b="1" dirty="0" err="1"/>
              <a:t>език</a:t>
            </a:r>
            <a:r>
              <a:rPr lang="en-US" sz="2400" b="1" dirty="0"/>
              <a:t>.</a:t>
            </a:r>
            <a:endParaRPr lang="bg-BG" sz="2400" b="1" dirty="0"/>
          </a:p>
        </p:txBody>
      </p:sp>
      <p:pic>
        <p:nvPicPr>
          <p:cNvPr id="12292" name="Picture 8" descr="160px-Linnae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15063" y="1857375"/>
            <a:ext cx="2717800" cy="4176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248D7B"/>
      </a:dk1>
      <a:lt1>
        <a:sysClr val="window" lastClr="FFFFFF"/>
      </a:lt1>
      <a:dk2>
        <a:srgbClr val="07674D"/>
      </a:dk2>
      <a:lt2>
        <a:srgbClr val="DBF5F9"/>
      </a:lt2>
      <a:accent1>
        <a:srgbClr val="5FF2CA"/>
      </a:accent1>
      <a:accent2>
        <a:srgbClr val="B0DFA0"/>
      </a:accent2>
      <a:accent3>
        <a:srgbClr val="CAE9C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261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Класификация на организмите</vt:lpstr>
      <vt:lpstr>СЪДЪРЖАНИЕ</vt:lpstr>
      <vt:lpstr>Основни понятия</vt:lpstr>
      <vt:lpstr>Основни принципи за класификация</vt:lpstr>
      <vt:lpstr>Основни групи организми</vt:lpstr>
      <vt:lpstr>Основни групи организми</vt:lpstr>
      <vt:lpstr>Основни групи организми</vt:lpstr>
      <vt:lpstr>Класификация на растенията</vt:lpstr>
      <vt:lpstr>Създаване на научната класификация</vt:lpstr>
    </vt:vector>
  </TitlesOfParts>
  <Company>Sofia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Класификация на организмите</dc:title>
  <dc:creator>Izkustva</dc:creator>
  <cp:lastModifiedBy>user</cp:lastModifiedBy>
  <cp:revision>13</cp:revision>
  <dcterms:created xsi:type="dcterms:W3CDTF">2006-09-10T08:18:01Z</dcterms:created>
  <dcterms:modified xsi:type="dcterms:W3CDTF">2011-08-04T14:03:50Z</dcterms:modified>
</cp:coreProperties>
</file>