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7" r:id="rId5"/>
    <p:sldId id="260" r:id="rId6"/>
    <p:sldId id="259" r:id="rId7"/>
    <p:sldId id="261" r:id="rId8"/>
    <p:sldId id="267" r:id="rId9"/>
    <p:sldId id="262" r:id="rId10"/>
    <p:sldId id="266" r:id="rId11"/>
    <p:sldId id="265" r:id="rId12"/>
    <p:sldId id="263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7" r:id="rId2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60"/>
  </p:normalViewPr>
  <p:slideViewPr>
    <p:cSldViewPr>
      <p:cViewPr>
        <p:scale>
          <a:sx n="78" d="100"/>
          <a:sy n="78" d="100"/>
        </p:scale>
        <p:origin x="-9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7E19DA3-5EDA-47BD-815E-8A250FED0D98}" type="datetimeFigureOut">
              <a:rPr lang="bg-BG" smtClean="0"/>
              <a:pPr/>
              <a:t>1.10.2014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63286D-D3E8-4F71-8992-E440E817755C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5496" y="1196752"/>
            <a:ext cx="9144000" cy="2132856"/>
          </a:xfrm>
        </p:spPr>
        <p:txBody>
          <a:bodyPr>
            <a:normAutofit/>
          </a:bodyPr>
          <a:lstStyle/>
          <a:p>
            <a:pPr lvl="0" algn="ctr"/>
            <a:r>
              <a:rPr lang="bg-BG" sz="4000" spc="300" dirty="0" smtClean="0">
                <a:solidFill>
                  <a:srgbClr val="0070C0"/>
                </a:solidFill>
              </a:rPr>
              <a:t>Технически параметри </a:t>
            </a:r>
            <a:r>
              <a:rPr lang="en-US" sz="4000" spc="300" dirty="0" smtClean="0">
                <a:solidFill>
                  <a:srgbClr val="0070C0"/>
                </a:solidFill>
              </a:rPr>
              <a:t/>
            </a:r>
            <a:br>
              <a:rPr lang="en-US" sz="4000" spc="300" dirty="0" smtClean="0">
                <a:solidFill>
                  <a:srgbClr val="0070C0"/>
                </a:solidFill>
              </a:rPr>
            </a:br>
            <a:r>
              <a:rPr lang="bg-BG" sz="4000" spc="300" dirty="0" smtClean="0">
                <a:solidFill>
                  <a:srgbClr val="0070C0"/>
                </a:solidFill>
              </a:rPr>
              <a:t>на </a:t>
            </a:r>
            <a:br>
              <a:rPr lang="bg-BG" sz="4000" spc="300" dirty="0" smtClean="0">
                <a:solidFill>
                  <a:srgbClr val="0070C0"/>
                </a:solidFill>
              </a:rPr>
            </a:br>
            <a:r>
              <a:rPr lang="bg-BG" sz="4000" spc="300" dirty="0" smtClean="0">
                <a:solidFill>
                  <a:srgbClr val="0070C0"/>
                </a:solidFill>
              </a:rPr>
              <a:t>компютърната конфигурация</a:t>
            </a:r>
            <a:endParaRPr lang="bg-BG" sz="4000" spc="300" dirty="0">
              <a:solidFill>
                <a:srgbClr val="0070C0"/>
              </a:solidFill>
            </a:endParaRPr>
          </a:p>
        </p:txBody>
      </p:sp>
      <p:pic>
        <p:nvPicPr>
          <p:cNvPr id="3" name="Picture 7" descr="bs0008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61731"/>
            <a:ext cx="2520280" cy="297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76672"/>
            <a:ext cx="7429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/>
              <a:t>• </a:t>
            </a:r>
            <a:r>
              <a:rPr lang="bg-BG" sz="2400" b="1" u="sng" dirty="0" smtClean="0"/>
              <a:t>PCI</a:t>
            </a:r>
            <a:r>
              <a:rPr lang="bg-BG" sz="2400" b="1" dirty="0" smtClean="0"/>
              <a:t> </a:t>
            </a:r>
            <a:r>
              <a:rPr lang="bg-BG" sz="2400" dirty="0" smtClean="0"/>
              <a:t>(Peripheral Component Interconnect)- </a:t>
            </a:r>
            <a:r>
              <a:rPr lang="bg-BG" sz="2400" b="1" dirty="0" smtClean="0"/>
              <a:t>за видеокарти, мрежови адаптери, звукови карти и пр</a:t>
            </a:r>
            <a:r>
              <a:rPr lang="bg-BG" sz="2400" dirty="0" smtClean="0"/>
              <a:t>. </a:t>
            </a:r>
          </a:p>
          <a:p>
            <a:endParaRPr lang="bg-BG" sz="2400" dirty="0" smtClean="0"/>
          </a:p>
          <a:p>
            <a:r>
              <a:rPr lang="bg-BG" sz="2400" dirty="0" smtClean="0"/>
              <a:t>• </a:t>
            </a:r>
            <a:r>
              <a:rPr lang="bg-BG" sz="2400" b="1" u="sng" dirty="0" smtClean="0"/>
              <a:t>AGP</a:t>
            </a:r>
            <a:r>
              <a:rPr lang="bg-BG" sz="2400" dirty="0" smtClean="0"/>
              <a:t> (Accelerated Graphics Port) – </a:t>
            </a:r>
            <a:r>
              <a:rPr lang="bg-BG" sz="2400" b="1" dirty="0" smtClean="0"/>
              <a:t>за видеокарти. </a:t>
            </a:r>
          </a:p>
          <a:p>
            <a:endParaRPr lang="bg-BG" sz="2400" b="1" dirty="0" smtClean="0"/>
          </a:p>
          <a:p>
            <a:r>
              <a:rPr lang="bg-BG" sz="2400" dirty="0" smtClean="0"/>
              <a:t>• </a:t>
            </a:r>
            <a:r>
              <a:rPr lang="bg-BG" sz="2400" b="1" u="sng" dirty="0" smtClean="0"/>
              <a:t>IDE</a:t>
            </a:r>
            <a:r>
              <a:rPr lang="bg-BG" sz="2400" dirty="0" smtClean="0"/>
              <a:t> (Integrated Drive Electronics) – </a:t>
            </a:r>
            <a:r>
              <a:rPr lang="bg-BG" sz="2400" b="1" dirty="0" smtClean="0"/>
              <a:t>за твърди дискове, CD – ROM-и и пр. </a:t>
            </a:r>
          </a:p>
          <a:p>
            <a:endParaRPr lang="bg-BG" sz="2400" b="1" dirty="0" smtClean="0"/>
          </a:p>
          <a:p>
            <a:r>
              <a:rPr lang="bg-BG" sz="2400" b="1" dirty="0" smtClean="0"/>
              <a:t>• </a:t>
            </a:r>
            <a:r>
              <a:rPr lang="bg-BG" sz="2400" b="1" u="sng" dirty="0" smtClean="0"/>
              <a:t>USB</a:t>
            </a:r>
            <a:r>
              <a:rPr lang="bg-BG" sz="2400" dirty="0" smtClean="0"/>
              <a:t> (Universal Serial Bus) и Firewire (IEEE1394, DV) – </a:t>
            </a:r>
            <a:r>
              <a:rPr lang="bg-BG" sz="2400" b="1" dirty="0" smtClean="0"/>
              <a:t>за външни периферни устройства като принтери, скенери и пр.</a:t>
            </a:r>
            <a:r>
              <a:rPr lang="bg-BG" sz="2400" dirty="0" smtClean="0"/>
              <a:t> </a:t>
            </a:r>
          </a:p>
          <a:p>
            <a:endParaRPr lang="bg-BG" sz="2400" dirty="0" smtClean="0"/>
          </a:p>
          <a:p>
            <a:r>
              <a:rPr lang="bg-BG" sz="2400" dirty="0" smtClean="0"/>
              <a:t>•</a:t>
            </a:r>
            <a:r>
              <a:rPr lang="bg-BG" sz="2400" b="1" dirty="0" smtClean="0"/>
              <a:t>Memory Слотове за RAM</a:t>
            </a:r>
            <a:endParaRPr lang="bg-B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125760"/>
            <a:ext cx="9396536" cy="1143000"/>
          </a:xfrm>
        </p:spPr>
        <p:txBody>
          <a:bodyPr>
            <a:noAutofit/>
          </a:bodyPr>
          <a:lstStyle/>
          <a:p>
            <a:pPr marL="550926" indent="-514350"/>
            <a:r>
              <a:rPr lang="ru-RU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Г) Чипсет (Chipset) - </a:t>
            </a:r>
            <a:r>
              <a:rPr lang="bg-BG" sz="3200" dirty="0"/>
              <a:t>набор от специализирани чипове</a:t>
            </a:r>
            <a:endParaRPr lang="bg-BG" sz="32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6" name="Picture 4" descr="C:\Users\Valq\Downloads\chipse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3956">
            <a:off x="5751827" y="1829261"/>
            <a:ext cx="222885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Valq\Downloads\chipse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11909">
            <a:off x="1088677" y="1810474"/>
            <a:ext cx="2266950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Valq\Downloads\chips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2257425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36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Д) Конектори (портове) за входно-изходните устройства</a:t>
            </a:r>
            <a:endParaRPr lang="bg-BG" sz="32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Motherboar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043" y="1124744"/>
            <a:ext cx="5444832" cy="514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929718" cy="1000108"/>
          </a:xfrm>
        </p:spPr>
        <p:txBody>
          <a:bodyPr/>
          <a:lstStyle/>
          <a:p>
            <a:r>
              <a:rPr lang="en-US" sz="48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bg-BG" sz="48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. Параметри на дънната платка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226" y="785794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bg-BG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u="sng" dirty="0"/>
              <a:t>Форм фактор </a:t>
            </a:r>
            <a:r>
              <a:rPr lang="bg-BG" sz="2400" b="1" dirty="0"/>
              <a:t>– отразява различията във формата и начина на разположение на дънната платка.Съответно това влияе и върху разположението и на останалите  компоненти.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bg-BG" sz="2400" b="1" u="sng" dirty="0" smtClean="0"/>
              <a:t> </a:t>
            </a:r>
            <a:r>
              <a:rPr lang="bg-BG" sz="2400" b="1" u="sng" dirty="0"/>
              <a:t>Сокет (вдлъбнатина</a:t>
            </a:r>
            <a:r>
              <a:rPr lang="bg-BG" sz="2400" b="1" dirty="0"/>
              <a:t>), където се монтира централния процесор – определя вида на централния процесор.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bg-BG" sz="2200" dirty="0" smtClean="0"/>
              <a:t> </a:t>
            </a:r>
            <a:r>
              <a:rPr lang="bg-BG" sz="2400" b="1" u="sng" dirty="0"/>
              <a:t>Скорост на Chipset – влияе на скоростта на комуникацията между централния процесор и останалите компоненти</a:t>
            </a:r>
            <a:r>
              <a:rPr lang="bg-BG" sz="2400" b="1" dirty="0"/>
              <a:t>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bg-BG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u="sng" dirty="0"/>
              <a:t>Различните видове слотове</a:t>
            </a:r>
            <a:r>
              <a:rPr lang="bg-BG" sz="2400" b="1" dirty="0"/>
              <a:t>, които определят какви карти като звукова, видео и мрежова, могат да бъдат вградени  компютърната конфигурация.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85818"/>
          </a:xfrm>
        </p:spPr>
        <p:txBody>
          <a:bodyPr>
            <a:noAutofit/>
          </a:bodyPr>
          <a:lstStyle/>
          <a:p>
            <a:r>
              <a:rPr lang="en-US" sz="48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6</a:t>
            </a:r>
            <a: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. Централен процесор</a:t>
            </a:r>
            <a:b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bg-BG" sz="48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57620" y="1142984"/>
            <a:ext cx="5286380" cy="5286412"/>
          </a:xfrm>
        </p:spPr>
        <p:txBody>
          <a:bodyPr>
            <a:normAutofit/>
          </a:bodyPr>
          <a:lstStyle/>
          <a:p>
            <a:pPr marL="328613" indent="-328613">
              <a:spcBef>
                <a:spcPct val="50000"/>
              </a:spcBef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CPU </a:t>
            </a:r>
            <a:r>
              <a:rPr lang="en-US" sz="3200" b="1" dirty="0" smtClean="0"/>
              <a:t>- </a:t>
            </a:r>
            <a:r>
              <a:rPr lang="en-US" sz="2400" b="1" dirty="0" smtClean="0"/>
              <a:t>Central Processing Unit (</a:t>
            </a:r>
            <a:r>
              <a:rPr lang="bg-BG" sz="2400" b="1" dirty="0" smtClean="0"/>
              <a:t>главна операционна единица).</a:t>
            </a:r>
          </a:p>
          <a:p>
            <a:pPr marL="365125" indent="-328613" algn="ctr">
              <a:spcBef>
                <a:spcPct val="50000"/>
              </a:spcBef>
              <a:buNone/>
            </a:pPr>
            <a:endParaRPr lang="en-US" sz="2800" b="1" i="1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65125" indent="-328613" algn="ctr">
              <a:spcBef>
                <a:spcPct val="50000"/>
              </a:spcBef>
              <a:buNone/>
            </a:pPr>
            <a:r>
              <a:rPr lang="bg-BG" sz="2800" b="1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Изпълнява две важни дейности:</a:t>
            </a:r>
          </a:p>
          <a:p>
            <a:pPr marL="365125" indent="-328613">
              <a:spcBef>
                <a:spcPct val="50000"/>
              </a:spcBef>
            </a:pPr>
            <a:r>
              <a:rPr lang="bg-BG" sz="3200" b="1" dirty="0" smtClean="0">
                <a:solidFill>
                  <a:schemeClr val="accent1"/>
                </a:solidFill>
              </a:rPr>
              <a:t>Прави изчисления;</a:t>
            </a:r>
          </a:p>
          <a:p>
            <a:pPr marL="365125" indent="-328613">
              <a:spcBef>
                <a:spcPct val="50000"/>
              </a:spcBef>
            </a:pPr>
            <a:r>
              <a:rPr lang="bg-BG" sz="3200" b="1" dirty="0" smtClean="0">
                <a:solidFill>
                  <a:schemeClr val="accent1"/>
                </a:solidFill>
              </a:rPr>
              <a:t>Прехвърля информация.</a:t>
            </a:r>
          </a:p>
          <a:p>
            <a:pPr marL="533400" indent="-533400">
              <a:buClr>
                <a:schemeClr val="tx1"/>
              </a:buClr>
              <a:buFontTx/>
              <a:buNone/>
            </a:pPr>
            <a:endParaRPr lang="bg-BG" sz="3200" dirty="0"/>
          </a:p>
        </p:txBody>
      </p:sp>
      <p:pic>
        <p:nvPicPr>
          <p:cNvPr id="8" name="Picture 3" descr="CADA3HP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142984"/>
            <a:ext cx="2667000" cy="2286000"/>
          </a:xfrm>
          <a:prstGeom prst="rect">
            <a:avLst/>
          </a:prstGeom>
        </p:spPr>
      </p:pic>
      <p:pic>
        <p:nvPicPr>
          <p:cNvPr id="9" name="Picture 5" descr="CA7JTRP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929066"/>
            <a:ext cx="2643206" cy="228601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0"/>
            <a:ext cx="4860032" cy="1143000"/>
          </a:xfrm>
        </p:spPr>
        <p:txBody>
          <a:bodyPr>
            <a:normAutofit/>
          </a:bodyPr>
          <a:lstStyle/>
          <a:p>
            <a:pPr marL="536575" indent="-450850"/>
            <a:r>
              <a:rPr lang="en-US" sz="32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6</a:t>
            </a:r>
            <a:r>
              <a:rPr lang="bg-BG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. Централен процесор</a:t>
            </a:r>
            <a:br>
              <a:rPr lang="bg-BG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bg-BG" sz="32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а) Компоненти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68"/>
            <a:ext cx="5040560" cy="4525963"/>
          </a:xfrm>
        </p:spPr>
        <p:txBody>
          <a:bodyPr>
            <a:normAutofit fontScale="85000" lnSpcReduction="20000"/>
          </a:bodyPr>
          <a:lstStyle/>
          <a:p>
            <a:pPr marL="365125" indent="-328613">
              <a:lnSpc>
                <a:spcPct val="150000"/>
              </a:lnSpc>
              <a:spcBef>
                <a:spcPct val="50000"/>
              </a:spcBef>
            </a:pPr>
            <a:r>
              <a:rPr lang="bg-BG" sz="3200" b="1" dirty="0" smtClean="0"/>
              <a:t>АЛУ - съдържа схеми, за обработка на данните от </a:t>
            </a:r>
            <a:r>
              <a:rPr lang="en-US" sz="3200" b="1" dirty="0" smtClean="0"/>
              <a:t>CPU</a:t>
            </a:r>
          </a:p>
          <a:p>
            <a:pPr marL="365125" indent="-328613">
              <a:lnSpc>
                <a:spcPct val="150000"/>
              </a:lnSpc>
              <a:spcBef>
                <a:spcPct val="50000"/>
              </a:spcBef>
            </a:pPr>
            <a:r>
              <a:rPr lang="bg-BG" sz="3200" b="1" dirty="0" smtClean="0"/>
              <a:t>УУ - ръководи цялостната работа</a:t>
            </a:r>
            <a:r>
              <a:rPr lang="en-US" sz="3200" b="1" dirty="0" smtClean="0"/>
              <a:t> </a:t>
            </a:r>
            <a:r>
              <a:rPr lang="bg-BG" sz="3200" b="1" dirty="0" smtClean="0"/>
              <a:t>на процесора</a:t>
            </a:r>
          </a:p>
          <a:p>
            <a:pPr marL="365125" indent="-328613">
              <a:lnSpc>
                <a:spcPct val="150000"/>
              </a:lnSpc>
              <a:spcBef>
                <a:spcPct val="50000"/>
              </a:spcBef>
            </a:pPr>
            <a:r>
              <a:rPr lang="bg-BG" sz="3200" b="1" dirty="0" smtClean="0"/>
              <a:t>Регистри - за съхранение на  междинни резултати</a:t>
            </a:r>
          </a:p>
          <a:p>
            <a:pPr algn="ctr">
              <a:buNone/>
            </a:pPr>
            <a:endParaRPr lang="bg-BG" dirty="0"/>
          </a:p>
        </p:txBody>
      </p:sp>
      <p:pic>
        <p:nvPicPr>
          <p:cNvPr id="4" name="Picture 4" descr="cpu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294444" cy="214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38432" y="3789040"/>
            <a:ext cx="3395166" cy="2064842"/>
            <a:chOff x="428596" y="1071546"/>
            <a:chExt cx="3722940" cy="2242884"/>
          </a:xfrm>
        </p:grpSpPr>
        <p:sp>
          <p:nvSpPr>
            <p:cNvPr id="6" name="Rectangle 5"/>
            <p:cNvSpPr/>
            <p:nvPr/>
          </p:nvSpPr>
          <p:spPr>
            <a:xfrm>
              <a:off x="428596" y="1071546"/>
              <a:ext cx="3722940" cy="2242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/>
                <a:t>Централен процесор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661974" y="1933328"/>
              <a:ext cx="1551093" cy="1207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tx2">
                      <a:lumMod val="50000"/>
                    </a:schemeClr>
                  </a:solidFill>
                </a:rPr>
                <a:t>АЛУ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7064" y="1933328"/>
              <a:ext cx="1657682" cy="12074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dirty="0">
                  <a:solidFill>
                    <a:schemeClr val="tx2">
                      <a:lumMod val="50000"/>
                    </a:schemeClr>
                  </a:solidFill>
                </a:rPr>
                <a:t>Блок за програмно управление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1974" y="2624683"/>
              <a:ext cx="1551093" cy="51610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dirty="0"/>
                <a:t>Блок </a:t>
              </a:r>
              <a:r>
                <a:rPr lang="bg-BG" sz="1600" dirty="0" smtClean="0"/>
                <a:t>регистри</a:t>
              </a:r>
              <a:endParaRPr lang="bg-BG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856" y="0"/>
            <a:ext cx="7467600" cy="857272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б) Характеристики на </a:t>
            </a:r>
            <a:r>
              <a:rPr lang="en-AU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CPU</a:t>
            </a:r>
            <a:endParaRPr lang="bg-BG" sz="40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08720"/>
            <a:ext cx="8715404" cy="5268931"/>
          </a:xfrm>
        </p:spPr>
        <p:txBody>
          <a:bodyPr>
            <a:normAutofit fontScale="92500" lnSpcReduction="10000"/>
          </a:bodyPr>
          <a:lstStyle/>
          <a:p>
            <a:pPr marL="182563" indent="-146050">
              <a:spcBef>
                <a:spcPct val="50000"/>
              </a:spcBef>
            </a:pPr>
            <a:r>
              <a:rPr lang="bg-BG" sz="3200" i="1" dirty="0" smtClean="0">
                <a:solidFill>
                  <a:srgbClr val="00B0F0"/>
                </a:solidFill>
              </a:rPr>
              <a:t>Тип</a:t>
            </a:r>
          </a:p>
          <a:p>
            <a:pPr marL="182563" indent="-146050">
              <a:spcBef>
                <a:spcPct val="50000"/>
              </a:spcBef>
            </a:pPr>
            <a:r>
              <a:rPr lang="bg-BG" altLang="bg-BG" sz="3200" i="1" dirty="0">
                <a:solidFill>
                  <a:srgbClr val="00B0F0"/>
                </a:solidFill>
              </a:rPr>
              <a:t>Разрядност </a:t>
            </a:r>
            <a:r>
              <a:rPr lang="bg-BG" altLang="bg-BG" sz="3200" dirty="0"/>
              <a:t>- броят на битовете, които ЦП може да предава едновременно- различават се 8, 16, 32 и 64 битови микропроцесори.</a:t>
            </a:r>
          </a:p>
          <a:p>
            <a:pPr marL="182563" indent="-146050">
              <a:spcBef>
                <a:spcPct val="50000"/>
              </a:spcBef>
            </a:pPr>
            <a:r>
              <a:rPr lang="bg-BG" altLang="bg-BG" sz="3200" i="1" dirty="0" smtClean="0">
                <a:solidFill>
                  <a:srgbClr val="00B0F0"/>
                </a:solidFill>
              </a:rPr>
              <a:t>Тактова </a:t>
            </a:r>
            <a:r>
              <a:rPr lang="bg-BG" altLang="bg-BG" sz="3200" i="1" dirty="0">
                <a:solidFill>
                  <a:srgbClr val="00B0F0"/>
                </a:solidFill>
              </a:rPr>
              <a:t>честота </a:t>
            </a:r>
            <a:r>
              <a:rPr lang="bg-BG" altLang="bg-BG" sz="3200" b="1" i="1" dirty="0"/>
              <a:t>- </a:t>
            </a:r>
            <a:r>
              <a:rPr lang="bg-BG" altLang="bg-BG" sz="3200" dirty="0"/>
              <a:t>броя операции, които може да изпълнява ЦП за 1 секунда. </a:t>
            </a:r>
            <a:r>
              <a:rPr lang="bg-BG" altLang="bg-BG" sz="3200" i="1" dirty="0">
                <a:latin typeface="Candara" pitchFamily="34" charset="0"/>
              </a:rPr>
              <a:t>Измерва се в </a:t>
            </a:r>
            <a:r>
              <a:rPr lang="en-US" altLang="bg-BG" sz="3200" i="1" dirty="0">
                <a:latin typeface="Candara" pitchFamily="34" charset="0"/>
              </a:rPr>
              <a:t>Hz.</a:t>
            </a:r>
            <a:endParaRPr lang="bg-BG" altLang="bg-BG" sz="3200" i="1" dirty="0">
              <a:latin typeface="Candara" pitchFamily="34" charset="0"/>
            </a:endParaRPr>
          </a:p>
          <a:p>
            <a:pPr marL="1255713" indent="-146050">
              <a:buNone/>
            </a:pPr>
            <a:r>
              <a:rPr lang="bg-BG" sz="2600" b="1" dirty="0" smtClean="0">
                <a:solidFill>
                  <a:schemeClr val="tx2"/>
                </a:solidFill>
              </a:rPr>
              <a:t>1М</a:t>
            </a:r>
            <a:r>
              <a:rPr lang="en-US" sz="2600" b="1" dirty="0" smtClean="0">
                <a:solidFill>
                  <a:schemeClr val="tx2"/>
                </a:solidFill>
              </a:rPr>
              <a:t>Hz</a:t>
            </a:r>
            <a:r>
              <a:rPr lang="bg-BG" sz="2600" b="1" dirty="0" smtClean="0">
                <a:solidFill>
                  <a:schemeClr val="tx2"/>
                </a:solidFill>
              </a:rPr>
              <a:t> - </a:t>
            </a:r>
            <a:r>
              <a:rPr lang="en-US" sz="2600" b="1" dirty="0" smtClean="0">
                <a:solidFill>
                  <a:schemeClr val="tx2"/>
                </a:solidFill>
              </a:rPr>
              <a:t>1 </a:t>
            </a:r>
            <a:r>
              <a:rPr lang="bg-BG" sz="2600" b="1" dirty="0" smtClean="0">
                <a:solidFill>
                  <a:schemeClr val="tx2"/>
                </a:solidFill>
              </a:rPr>
              <a:t>милион такта в секунда</a:t>
            </a:r>
          </a:p>
          <a:p>
            <a:pPr marL="1255713" indent="-146050">
              <a:buNone/>
            </a:pPr>
            <a:r>
              <a:rPr lang="bg-BG" sz="2600" b="1" dirty="0" smtClean="0">
                <a:solidFill>
                  <a:schemeClr val="tx2"/>
                </a:solidFill>
              </a:rPr>
              <a:t>1</a:t>
            </a:r>
            <a:r>
              <a:rPr lang="en-US" sz="2600" b="1" dirty="0" smtClean="0">
                <a:solidFill>
                  <a:schemeClr val="tx2"/>
                </a:solidFill>
              </a:rPr>
              <a:t>GHz=103 MHz</a:t>
            </a:r>
            <a:endParaRPr lang="bg-BG" sz="2600" b="1" dirty="0" smtClean="0">
              <a:solidFill>
                <a:schemeClr val="tx2"/>
              </a:solidFill>
            </a:endParaRPr>
          </a:p>
          <a:p>
            <a:pPr marL="182563" indent="-146050"/>
            <a:r>
              <a:rPr lang="bg-BG" sz="3200" i="1" dirty="0">
                <a:solidFill>
                  <a:srgbClr val="00B0F0"/>
                </a:solidFill>
              </a:rPr>
              <a:t>Кеш памет </a:t>
            </a:r>
            <a:r>
              <a:rPr lang="bg-BG" sz="3200" dirty="0"/>
              <a:t>– свръх оперативна памет (КВ или МВ)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4" y="216024"/>
            <a:ext cx="8043664" cy="692696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7. Вътрешна памет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76" y="1170432"/>
            <a:ext cx="3926240" cy="2114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6EA0B0"/>
              </a:buClr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ROM </a:t>
            </a:r>
            <a:r>
              <a:rPr lang="en-US" sz="2400" dirty="0" smtClean="0">
                <a:solidFill>
                  <a:srgbClr val="00B0F0"/>
                </a:solidFill>
              </a:rPr>
              <a:t>(Read Only Memory)</a:t>
            </a:r>
          </a:p>
          <a:p>
            <a:pPr>
              <a:lnSpc>
                <a:spcPct val="150000"/>
              </a:lnSpc>
              <a:buClr>
                <a:srgbClr val="6EA0B0"/>
              </a:buClr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bg-BG" sz="2400" dirty="0" smtClean="0">
                <a:solidFill>
                  <a:schemeClr val="tx1">
                    <a:lumMod val="95000"/>
                  </a:schemeClr>
                </a:solidFill>
              </a:rPr>
              <a:t>памет само за четене</a:t>
            </a:r>
          </a:p>
          <a:p>
            <a:pPr>
              <a:lnSpc>
                <a:spcPct val="150000"/>
              </a:lnSpc>
              <a:buClr>
                <a:srgbClr val="6EA0B0"/>
              </a:buClr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bg-BG" sz="2400" dirty="0" smtClean="0">
                <a:solidFill>
                  <a:schemeClr val="tx1">
                    <a:lumMod val="95000"/>
                  </a:schemeClr>
                </a:solidFill>
              </a:rPr>
              <a:t>енергонезависима памет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435769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755576" y="3501008"/>
            <a:ext cx="482453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lnSpc>
                <a:spcPct val="150000"/>
              </a:lnSpc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US" sz="2400" b="1" dirty="0">
                <a:solidFill>
                  <a:srgbClr val="00B0F0"/>
                </a:solidFill>
              </a:rPr>
              <a:t>RAM </a:t>
            </a:r>
            <a:r>
              <a:rPr lang="en-US" sz="2400" dirty="0">
                <a:solidFill>
                  <a:srgbClr val="00B0F0"/>
                </a:solidFill>
              </a:rPr>
              <a:t>(Random Access Memory</a:t>
            </a:r>
            <a:r>
              <a:rPr lang="en-US" sz="2400" dirty="0" smtClean="0">
                <a:solidFill>
                  <a:srgbClr val="00B0F0"/>
                </a:solidFill>
              </a:rPr>
              <a:t>)</a:t>
            </a:r>
            <a:r>
              <a:rPr lang="bg-BG" sz="2400" dirty="0" smtClean="0">
                <a:solidFill>
                  <a:srgbClr val="00B0F0"/>
                </a:solidFill>
              </a:rPr>
              <a:t> – оперативна памет</a:t>
            </a:r>
            <a:endParaRPr lang="bg-BG" sz="2400" dirty="0">
              <a:solidFill>
                <a:srgbClr val="00B0F0"/>
              </a:solidFill>
            </a:endParaRPr>
          </a:p>
          <a:p>
            <a:pPr marL="420624" lvl="0" indent="-384048">
              <a:lnSpc>
                <a:spcPct val="150000"/>
              </a:lnSpc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-енергозависима</a:t>
            </a:r>
          </a:p>
          <a:p>
            <a:pPr marL="420624" lvl="0" indent="-384048">
              <a:lnSpc>
                <a:spcPct val="150000"/>
              </a:lnSpc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SDRAM, DDR, DDR2 </a:t>
            </a: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и др</a:t>
            </a:r>
          </a:p>
        </p:txBody>
      </p:sp>
      <p:pic>
        <p:nvPicPr>
          <p:cNvPr id="6" name="Picture 5" descr="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178" y="980728"/>
            <a:ext cx="2916238" cy="2311400"/>
          </a:xfrm>
          <a:prstGeom prst="rect">
            <a:avLst/>
          </a:prstGeom>
          <a:noFill/>
        </p:spPr>
      </p:pic>
      <p:pic>
        <p:nvPicPr>
          <p:cNvPr id="7" name="Picture 4" descr="DDR-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458" y="3573016"/>
            <a:ext cx="2928958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А) RAM (Random Access Memory)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186766" cy="5165766"/>
          </a:xfrm>
        </p:spPr>
        <p:txBody>
          <a:bodyPr>
            <a:normAutofit lnSpcReduction="10000"/>
          </a:bodyPr>
          <a:lstStyle/>
          <a:p>
            <a:pPr marL="0" lvl="1" indent="36513">
              <a:buSzPct val="80000"/>
              <a:buNone/>
            </a:pPr>
            <a:r>
              <a:rPr lang="bg-BG" sz="3000" dirty="0" smtClean="0">
                <a:latin typeface="Times New Roman" pitchFamily="18" charset="0"/>
              </a:rPr>
              <a:t>Памет, в която може да се записва информация, и от която може да се чете информация. Тя се нарича още оперативна, тъй като в нея се стартират всички програми, с които работи компютъра. Тя има два недостатъка - има ограничен обем и е енергозависима (като изключим компютъра, информацията, записана в нея се изтрива). Това е памет, с която процесорът взаимодейства постоянно. Достъпът до данните в нея е много бърз, тъй като тя не съдържа механични части.</a:t>
            </a:r>
            <a:r>
              <a:rPr lang="bg-BG" sz="3000" dirty="0" smtClean="0"/>
              <a:t> Основна характеристика: обем –512</a:t>
            </a:r>
            <a:r>
              <a:rPr lang="en-US" sz="3000" dirty="0" smtClean="0"/>
              <a:t> </a:t>
            </a:r>
            <a:r>
              <a:rPr lang="bg-BG" sz="3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МВ</a:t>
            </a:r>
            <a:r>
              <a:rPr lang="en-US" sz="3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1,2,…GB</a:t>
            </a:r>
            <a:endParaRPr lang="bg-BG" sz="3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36513">
              <a:buNone/>
            </a:pPr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Б) ROM (Read Only Memory)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/>
          </a:bodyPr>
          <a:lstStyle/>
          <a:p>
            <a:pPr marL="0" indent="36513">
              <a:buNone/>
            </a:pPr>
            <a:r>
              <a:rPr lang="bg-BG" sz="3200" dirty="0" smtClean="0">
                <a:latin typeface="Times New Roman" pitchFamily="18" charset="0"/>
              </a:rPr>
              <a:t>Памет само за четене. В нея се записват много важни за работата на компютъра програми. Без тях компютърът не може да работи. Затова информацията в тази памет не се изтрива, дори когато компютърът е изключен (тя е енергонезависима). Затова на дъното на компютъра има батерия, която осигурява необходимото за работата на тази</a:t>
            </a:r>
            <a:br>
              <a:rPr lang="bg-BG" sz="3200" dirty="0" smtClean="0">
                <a:latin typeface="Times New Roman" pitchFamily="18" charset="0"/>
              </a:rPr>
            </a:br>
            <a:r>
              <a:rPr lang="bg-BG" sz="3200" dirty="0" smtClean="0">
                <a:latin typeface="Times New Roman" pitchFamily="18" charset="0"/>
              </a:rPr>
              <a:t>памет напрежение.</a:t>
            </a:r>
            <a:endParaRPr lang="bg-B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82B9EF-0EB9-4E75-A655-5797FE513B9E}" type="datetime1">
              <a:rPr lang="en-US"/>
              <a:pPr>
                <a:defRPr/>
              </a:pPr>
              <a:t>10/1/2014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23128-376A-4769-A507-9EA36FD949C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606425"/>
            <a:ext cx="9110215" cy="6080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bg-BG" sz="4000" dirty="0" smtClean="0"/>
              <a:t>1.</a:t>
            </a:r>
            <a:r>
              <a:rPr lang="bg-BG" altLang="bg-BG" sz="4000" dirty="0" smtClean="0"/>
              <a:t>Принципна схема компютърна система:</a:t>
            </a:r>
            <a:endParaRPr lang="en-US" altLang="bg-BG" sz="4000" dirty="0" smtClean="0"/>
          </a:p>
        </p:txBody>
      </p:sp>
      <p:pic>
        <p:nvPicPr>
          <p:cNvPr id="8" name="Picture 7" descr="K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6240164" cy="53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68" y="5578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8. Външна памет</a:t>
            </a:r>
            <a:b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      А) Флопидисково устройство - </a:t>
            </a:r>
            <a:r>
              <a:rPr lang="en-US" sz="3600" b="1" dirty="0" smtClean="0"/>
              <a:t>FDD</a:t>
            </a:r>
            <a:r>
              <a:rPr lang="bg-BG" sz="3600" b="1" dirty="0" smtClean="0"/>
              <a:t/>
            </a:r>
            <a:br>
              <a:rPr lang="bg-BG" sz="3600" b="1" dirty="0" smtClean="0"/>
            </a:br>
            <a:endParaRPr lang="bg-BG" sz="4000" b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5" name="Picture 6" descr="FDD SONY 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348880"/>
            <a:ext cx="2441233" cy="1953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8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7878">
            <a:off x="543810" y="3148795"/>
            <a:ext cx="1765300" cy="2060575"/>
          </a:xfrm>
          <a:prstGeom prst="rect">
            <a:avLst/>
          </a:prstGeom>
          <a:noFill/>
        </p:spPr>
      </p:pic>
      <p:pic>
        <p:nvPicPr>
          <p:cNvPr id="7" name="Picture 8" descr="291-28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2443">
            <a:off x="6401103" y="3158533"/>
            <a:ext cx="1905000" cy="190500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0034" y="5681979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5,25” </a:t>
            </a:r>
            <a:r>
              <a:rPr lang="en-US" sz="2400" b="1" dirty="0" smtClean="0"/>
              <a:t>-</a:t>
            </a:r>
            <a:r>
              <a:rPr lang="bg-BG" sz="2400" b="1" dirty="0" smtClean="0"/>
              <a:t> 360 </a:t>
            </a:r>
            <a:r>
              <a:rPr lang="bg-BG" sz="2400" b="1" dirty="0"/>
              <a:t>KB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796136" y="5686444"/>
            <a:ext cx="25003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3,5” 1,44 MB</a:t>
            </a:r>
            <a:endParaRPr lang="bg-B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7467600" cy="1143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      Б) Твърд диск </a:t>
            </a:r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HDD</a:t>
            </a:r>
          </a:p>
        </p:txBody>
      </p:sp>
      <p:pic>
        <p:nvPicPr>
          <p:cNvPr id="5" name="Picture 9" descr="9939-fujitsu25hd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5950" y="1285860"/>
            <a:ext cx="3448050" cy="30575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71546"/>
            <a:ext cx="5643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g-BG" sz="2800" dirty="0">
                <a:latin typeface="Times New Roman" pitchFamily="18" charset="0"/>
              </a:rPr>
              <a:t>Hard Disk Drive е основното устройство за постоянно съхраняване на данни. Представлява кръгли плочи, направени от алуминий или друг материал, запечатани в </a:t>
            </a:r>
            <a:r>
              <a:rPr lang="bg-BG" sz="2800" dirty="0" smtClean="0">
                <a:latin typeface="Times New Roman" pitchFamily="18" charset="0"/>
              </a:rPr>
              <a:t>специална обвивка.</a:t>
            </a:r>
            <a:r>
              <a:rPr lang="bg-B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>
                <a:latin typeface="Times New Roman" pitchFamily="18" charset="0"/>
              </a:rPr>
              <a:t>Капацитета се измерва в </a:t>
            </a:r>
            <a:r>
              <a:rPr lang="en-US" sz="2800" dirty="0">
                <a:latin typeface="Times New Roman" pitchFamily="18" charset="0"/>
              </a:rPr>
              <a:t>GB </a:t>
            </a:r>
            <a:r>
              <a:rPr lang="bg-BG" sz="2800" dirty="0">
                <a:latin typeface="Times New Roman" pitchFamily="18" charset="0"/>
              </a:rPr>
              <a:t>и </a:t>
            </a:r>
            <a:r>
              <a:rPr lang="en-US" sz="2800" dirty="0">
                <a:latin typeface="Times New Roman" pitchFamily="18" charset="0"/>
              </a:rPr>
              <a:t>TB</a:t>
            </a:r>
            <a:r>
              <a:rPr lang="bg-BG" sz="2800" dirty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  <a:p>
            <a:pPr>
              <a:buNone/>
            </a:pPr>
            <a:r>
              <a:rPr lang="bg-BG" sz="2800" dirty="0">
                <a:latin typeface="Times New Roman" pitchFamily="18" charset="0"/>
              </a:rPr>
              <a:t>Енергонезависима памет, на която са съхранени операционната система и програмите използвани от компютъра.</a:t>
            </a:r>
          </a:p>
          <a:p>
            <a:pPr lvl="0"/>
            <a:endParaRPr lang="bg-BG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332656"/>
            <a:ext cx="8460432" cy="697850"/>
          </a:xfrm>
        </p:spPr>
        <p:txBody>
          <a:bodyPr>
            <a:normAutofit fontScale="90000"/>
          </a:bodyPr>
          <a:lstStyle/>
          <a:p>
            <a: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В) Компактдисково устройство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22294" y="1196752"/>
            <a:ext cx="535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chemeClr val="tx1">
                    <a:lumMod val="95000"/>
                  </a:schemeClr>
                </a:solidFill>
              </a:rPr>
              <a:t>Разграничават се няколко вида компактдискови устройства</a:t>
            </a:r>
          </a:p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accent1"/>
                </a:solidFill>
              </a:rPr>
              <a:t>Според </a:t>
            </a:r>
            <a:r>
              <a:rPr lang="bg-BG" sz="2400" b="1" dirty="0">
                <a:solidFill>
                  <a:schemeClr val="accent1"/>
                </a:solidFill>
              </a:rPr>
              <a:t>размера и капацитета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bg-BG" sz="800" b="1" dirty="0" smtClean="0">
              <a:solidFill>
                <a:srgbClr val="0000FF"/>
              </a:solidFill>
            </a:endParaRPr>
          </a:p>
          <a:p>
            <a:pPr marL="182563"/>
            <a:r>
              <a:rPr lang="bg-BG" dirty="0" smtClean="0"/>
              <a:t>   - </a:t>
            </a:r>
            <a:r>
              <a:rPr lang="bg-BG" sz="2000" dirty="0" smtClean="0"/>
              <a:t>диаметър равен на 12 см и капацитет</a:t>
            </a:r>
          </a:p>
          <a:p>
            <a:pPr marL="182563"/>
            <a:r>
              <a:rPr lang="en-US" sz="2000" dirty="0" smtClean="0"/>
              <a:t>      </a:t>
            </a:r>
            <a:r>
              <a:rPr lang="bg-BG" sz="2000" dirty="0" smtClean="0"/>
              <a:t>650, 700 или 800 </a:t>
            </a:r>
            <a:r>
              <a:rPr lang="en-US" sz="2000" dirty="0" smtClean="0"/>
              <a:t>MB</a:t>
            </a:r>
          </a:p>
          <a:p>
            <a:pPr marL="182563"/>
            <a:endParaRPr lang="en-US" sz="2000" dirty="0" smtClean="0"/>
          </a:p>
          <a:p>
            <a:pPr marL="182563">
              <a:tabLst>
                <a:tab pos="365125" algn="l"/>
              </a:tabLst>
            </a:pPr>
            <a:r>
              <a:rPr lang="en-US" sz="2000" dirty="0" smtClean="0"/>
              <a:t>  </a:t>
            </a:r>
            <a:r>
              <a:rPr lang="bg-BG" sz="2000" dirty="0" smtClean="0"/>
              <a:t> - диаметър 8 см и капацитет 200М</a:t>
            </a:r>
            <a:r>
              <a:rPr lang="en-US" sz="2000" dirty="0" smtClean="0"/>
              <a:t>B</a:t>
            </a:r>
            <a:endParaRPr lang="bg-BG" sz="2000" dirty="0" smtClean="0"/>
          </a:p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>
                <a:solidFill>
                  <a:schemeClr val="accent1"/>
                </a:solidFill>
              </a:rPr>
              <a:t>Според </a:t>
            </a:r>
            <a:r>
              <a:rPr lang="bg-BG" sz="2400" b="1" dirty="0" smtClean="0">
                <a:solidFill>
                  <a:schemeClr val="accent1"/>
                </a:solidFill>
              </a:rPr>
              <a:t>функционалността</a:t>
            </a:r>
          </a:p>
          <a:p>
            <a:endParaRPr lang="bg-BG" sz="800" b="1" dirty="0" smtClean="0">
              <a:solidFill>
                <a:schemeClr val="accent1"/>
              </a:solidFill>
            </a:endParaRPr>
          </a:p>
          <a:p>
            <a:pPr>
              <a:tabLst>
                <a:tab pos="365125" algn="l"/>
              </a:tabLst>
            </a:pPr>
            <a:r>
              <a:rPr lang="bg-BG" sz="2000" dirty="0" smtClean="0"/>
              <a:t>      - </a:t>
            </a:r>
            <a:r>
              <a:rPr lang="en-US" sz="2000" dirty="0" smtClean="0"/>
              <a:t>CD-ROM-</a:t>
            </a:r>
            <a:r>
              <a:rPr lang="bg-BG" sz="2000" dirty="0" smtClean="0"/>
              <a:t>за четене</a:t>
            </a:r>
          </a:p>
          <a:p>
            <a:r>
              <a:rPr lang="bg-BG" sz="2000" dirty="0" smtClean="0"/>
              <a:t>      - </a:t>
            </a:r>
            <a:r>
              <a:rPr lang="en-US" sz="2000" dirty="0" smtClean="0"/>
              <a:t>CD-R</a:t>
            </a:r>
            <a:r>
              <a:rPr lang="bg-BG" sz="2000" dirty="0" smtClean="0"/>
              <a:t> за четене и еднократен запис</a:t>
            </a:r>
          </a:p>
          <a:p>
            <a:r>
              <a:rPr lang="bg-BG" sz="2000" dirty="0" smtClean="0"/>
              <a:t>      - </a:t>
            </a:r>
            <a:r>
              <a:rPr lang="en-US" sz="2000" dirty="0" smtClean="0"/>
              <a:t>CD-RW </a:t>
            </a:r>
            <a:r>
              <a:rPr lang="bg-BG" sz="2000" dirty="0" smtClean="0"/>
              <a:t>за четене и запис</a:t>
            </a:r>
            <a:endParaRPr lang="bg-BG" sz="2000" dirty="0"/>
          </a:p>
        </p:txBody>
      </p:sp>
      <p:pic>
        <p:nvPicPr>
          <p:cNvPr id="5" name="Picture 4" descr="CD-ROM_dr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2132856"/>
            <a:ext cx="3082219" cy="218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7467600" cy="792088"/>
          </a:xfrm>
        </p:spPr>
        <p:txBody>
          <a:bodyPr>
            <a:normAutofit fontScale="90000"/>
          </a:bodyPr>
          <a:lstStyle/>
          <a:p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   Г)</a:t>
            </a:r>
            <a:r>
              <a:rPr lang="en-US" dirty="0" smtClean="0"/>
              <a:t> </a:t>
            </a:r>
            <a:r>
              <a:rPr lang="en-US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DVD</a:t>
            </a:r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устройство</a:t>
            </a:r>
          </a:p>
        </p:txBody>
      </p:sp>
      <p:pic>
        <p:nvPicPr>
          <p:cNvPr id="4" name="Picture 4" descr="LG GH22LP20 DVD RW LS BL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492896"/>
            <a:ext cx="2993251" cy="299325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1929" y="1052736"/>
            <a:ext cx="89185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Разграничават се няколко вида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DVD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устройства</a:t>
            </a:r>
            <a:endParaRPr lang="bg-BG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9375" y="1700808"/>
            <a:ext cx="717740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>
                <a:solidFill>
                  <a:schemeClr val="accent1"/>
                </a:solidFill>
              </a:rPr>
              <a:t>Според технологията, размера и капацитета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bg-BG" sz="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еднослойни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или двуслойни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едностранни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или двустранни</a:t>
            </a: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диаметър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 или 12 см</a:t>
            </a:r>
          </a:p>
          <a:p>
            <a:pPr>
              <a:lnSpc>
                <a:spcPct val="150000"/>
              </a:lnSpc>
            </a:pP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капацитет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 1,4 до 17,1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GB</a:t>
            </a:r>
            <a:endParaRPr lang="bg-B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2864" y="4149080"/>
            <a:ext cx="5429256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>
                <a:solidFill>
                  <a:schemeClr val="accent1"/>
                </a:solidFill>
              </a:rPr>
              <a:t>Според функционалността</a:t>
            </a:r>
          </a:p>
          <a:p>
            <a:endParaRPr lang="bg-BG" sz="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DVD-ROM-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 четене</a:t>
            </a:r>
          </a:p>
          <a:p>
            <a:pPr marL="274638" indent="-274638">
              <a:lnSpc>
                <a:spcPct val="150000"/>
              </a:lnSpc>
            </a:pP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DVD-R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 четене и еднократен запис</a:t>
            </a:r>
          </a:p>
          <a:p>
            <a:pPr>
              <a:lnSpc>
                <a:spcPct val="150000"/>
              </a:lnSpc>
            </a:pPr>
            <a:r>
              <a:rPr lang="bg-BG" dirty="0" smtClean="0">
                <a:solidFill>
                  <a:srgbClr val="FF0000"/>
                </a:solidFill>
              </a:rPr>
              <a:t>  </a:t>
            </a:r>
            <a:r>
              <a:rPr lang="bg-B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DVD-RW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 четене и запис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764704"/>
          </a:xfrm>
        </p:spPr>
        <p:txBody>
          <a:bodyPr>
            <a:normAutofit fontScale="90000"/>
          </a:bodyPr>
          <a:lstStyle/>
          <a:p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Д)</a:t>
            </a:r>
            <a:r>
              <a:rPr lang="en-US" dirty="0" smtClean="0"/>
              <a:t> </a:t>
            </a:r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Флаш-памет (USB Flash)</a:t>
            </a:r>
          </a:p>
        </p:txBody>
      </p:sp>
      <p:pic>
        <p:nvPicPr>
          <p:cNvPr id="5" name="Picture 5" descr="kard_rider_pn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48915" y="4203325"/>
            <a:ext cx="4238628" cy="174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3682" y="1335595"/>
            <a:ext cx="5052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Енергонезависима памет</a:t>
            </a:r>
          </a:p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Предлагат се различни по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капацитет памети </a:t>
            </a:r>
          </a:p>
          <a:p>
            <a:pPr marL="182563" indent="-146050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Пример: 2GB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4GB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bg-BG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8GB</a:t>
            </a:r>
            <a:endParaRPr lang="bg-BG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0" descr="FlashUS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8746" y="4047171"/>
            <a:ext cx="2303462" cy="193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usb-klucz=hd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5472" y="1506386"/>
            <a:ext cx="1955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9. Основни входни устройства</a:t>
            </a:r>
            <a:b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357298"/>
            <a:ext cx="21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bg-BG" sz="2800" dirty="0" smtClean="0"/>
              <a:t>Мишка</a:t>
            </a:r>
            <a:endParaRPr lang="bg-BG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128586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2" indent="-276225">
              <a:buFont typeface="+mj-lt"/>
              <a:buAutoNum type="alphaLcParenR" startAt="2"/>
            </a:pPr>
            <a:r>
              <a:rPr lang="bg-BG" sz="2800" dirty="0" smtClean="0"/>
              <a:t>Клавиатура</a:t>
            </a:r>
            <a:endParaRPr lang="bg-BG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82" y="2780928"/>
            <a:ext cx="4475842" cy="1774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3905"/>
            <a:ext cx="2664295" cy="254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2984"/>
          </a:xfrm>
        </p:spPr>
        <p:txBody>
          <a:bodyPr anchor="t">
            <a:normAutofit fontScale="90000"/>
          </a:bodyPr>
          <a:lstStyle/>
          <a:p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10. Изходни устройства</a:t>
            </a:r>
            <a:b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     а)Монитор</a:t>
            </a:r>
            <a:b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299416" y="1428736"/>
            <a:ext cx="60007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Размер на екрана</a:t>
            </a:r>
          </a:p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Разделителна способност</a:t>
            </a:r>
          </a:p>
          <a:p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</a:rPr>
              <a:t>Броя на пикселите вертикално и</a:t>
            </a:r>
          </a:p>
          <a:p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</a:rPr>
              <a:t>хоризонтално</a:t>
            </a:r>
          </a:p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Контраст</a:t>
            </a:r>
          </a:p>
          <a:p>
            <a:pPr marL="182563"/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</a:rPr>
              <a:t>отношението между </a:t>
            </a:r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най-тъмния</a:t>
            </a:r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</a:rPr>
              <a:t> и най-светлия цвят на екрана</a:t>
            </a:r>
          </a:p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Яркост </a:t>
            </a:r>
          </a:p>
          <a:p>
            <a:pPr marL="354013" indent="-354013"/>
            <a:r>
              <a:rPr lang="bg-BG" sz="2400" i="1" dirty="0" smtClean="0">
                <a:solidFill>
                  <a:schemeClr val="tx1">
                    <a:lumMod val="95000"/>
                  </a:schemeClr>
                </a:solidFill>
              </a:rPr>
              <a:t>кандел на квадратен метър </a:t>
            </a:r>
            <a:r>
              <a:rPr lang="en-US" sz="2400" i="1" dirty="0" smtClean="0">
                <a:solidFill>
                  <a:schemeClr val="tx1">
                    <a:lumMod val="95000"/>
                  </a:schemeClr>
                </a:solidFill>
              </a:rPr>
              <a:t>cd/m</a:t>
            </a:r>
            <a:r>
              <a:rPr lang="en-US" sz="2800" i="1" baseline="30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endParaRPr lang="bg-BG" sz="2800" i="1" baseline="30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Ъгъл на видимост</a:t>
            </a:r>
          </a:p>
        </p:txBody>
      </p:sp>
      <p:pic>
        <p:nvPicPr>
          <p:cNvPr id="5" name="Picture 6" descr="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772816"/>
            <a:ext cx="3202345" cy="260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73633"/>
            <a:ext cx="7000924" cy="807095"/>
          </a:xfrm>
        </p:spPr>
        <p:txBody>
          <a:bodyPr/>
          <a:lstStyle/>
          <a:p>
            <a:pPr marL="719138" indent="-633413" defTabSz="4248150"/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б)  Принтери</a:t>
            </a:r>
          </a:p>
        </p:txBody>
      </p:sp>
      <p:pic>
        <p:nvPicPr>
          <p:cNvPr id="28675" name="Picture 4" descr="brother-203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000" y="1196752"/>
            <a:ext cx="23558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07505" y="1556792"/>
            <a:ext cx="56886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Ударни – матрични</a:t>
            </a:r>
          </a:p>
          <a:p>
            <a:pPr marL="354013" indent="-354013">
              <a:spcBef>
                <a:spcPct val="5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2400" b="1" dirty="0" smtClean="0">
                <a:solidFill>
                  <a:schemeClr val="tx1">
                    <a:lumMod val="95000"/>
                  </a:schemeClr>
                </a:solidFill>
              </a:rPr>
              <a:t>Неударни</a:t>
            </a:r>
          </a:p>
          <a:p>
            <a:pPr marL="354013" indent="-354013"/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     -</a:t>
            </a:r>
            <a:r>
              <a:rPr lang="bg-BG" sz="2400" i="1" u="sng" dirty="0">
                <a:solidFill>
                  <a:schemeClr val="tx1">
                    <a:lumMod val="95000"/>
                  </a:schemeClr>
                </a:solidFill>
              </a:rPr>
              <a:t>термични</a:t>
            </a: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-топлина в термична глава</a:t>
            </a:r>
          </a:p>
          <a:p>
            <a:pPr marL="354013" indent="-354013"/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     -</a:t>
            </a:r>
            <a:r>
              <a:rPr lang="bg-BG" sz="2400" i="1" u="sng" dirty="0">
                <a:solidFill>
                  <a:schemeClr val="tx1">
                    <a:lumMod val="95000"/>
                  </a:schemeClr>
                </a:solidFill>
              </a:rPr>
              <a:t>лазерни</a:t>
            </a: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-прахообразен оцветител(тонер)</a:t>
            </a:r>
          </a:p>
          <a:p>
            <a:pPr marL="354013" indent="-354013"/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     -</a:t>
            </a:r>
            <a:r>
              <a:rPr lang="bg-BG" sz="2400" i="1" u="sng" dirty="0">
                <a:solidFill>
                  <a:schemeClr val="tx1">
                    <a:lumMod val="95000"/>
                  </a:schemeClr>
                </a:solidFill>
              </a:rPr>
              <a:t>мастиленоструйни</a:t>
            </a: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 -чрез впръскване </a:t>
            </a:r>
            <a:r>
              <a:rPr lang="bg-BG" sz="2400" dirty="0" smtClean="0">
                <a:solidFill>
                  <a:schemeClr val="tx1">
                    <a:lumMod val="95000"/>
                  </a:schemeClr>
                </a:solidFill>
              </a:rPr>
              <a:t>на мастилени </a:t>
            </a:r>
            <a:r>
              <a:rPr lang="bg-BG" sz="2400" dirty="0">
                <a:solidFill>
                  <a:schemeClr val="tx1">
                    <a:lumMod val="95000"/>
                  </a:schemeClr>
                </a:solidFill>
              </a:rPr>
              <a:t>струи</a:t>
            </a:r>
          </a:p>
        </p:txBody>
      </p:sp>
      <p:pic>
        <p:nvPicPr>
          <p:cNvPr id="28678" name="Picture 7" descr="rhi-50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000" y="3356992"/>
            <a:ext cx="2519362" cy="2519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784" y="142852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bg-BG" sz="4400" b="1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11. </a:t>
            </a:r>
            <a:r>
              <a:rPr lang="bg-BG" sz="44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Захранващ блок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2856"/>
            <a:ext cx="7010400" cy="194468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bg-BG" dirty="0" smtClean="0"/>
              <a:t>Преобразува стандартното напрежение (220-230</a:t>
            </a:r>
            <a:r>
              <a:rPr lang="en-US" dirty="0" smtClean="0"/>
              <a:t>V</a:t>
            </a:r>
            <a:r>
              <a:rPr lang="bg-BG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в мрежата до необходимите волтажи за захранване на дънната платка 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12V</a:t>
            </a:r>
            <a:r>
              <a:rPr lang="bg-BG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pic>
        <p:nvPicPr>
          <p:cNvPr id="101380" name="Picture 4" descr="DELUX 400W 80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33375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221088"/>
            <a:ext cx="7358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bg-BG" sz="3000" dirty="0" smtClean="0"/>
              <a:t>Най-важната характеристика на захранващия блок е неговата мощност. Измерва се във ватове - 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</a:rPr>
              <a:t>W</a:t>
            </a:r>
            <a:r>
              <a:rPr lang="en-US" sz="3000" dirty="0" smtClean="0"/>
              <a:t>.</a:t>
            </a:r>
            <a:endParaRPr lang="bg-BG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FAE668-22FC-4A77-B437-0578E809DBCC}" type="datetime1">
              <a:rPr lang="en-US"/>
              <a:pPr>
                <a:defRPr/>
              </a:pPr>
              <a:t>10/1/2014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4B01-6AF2-4D7F-AAB1-DC95A027266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8908" y="476672"/>
            <a:ext cx="8637588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bg-BG" dirty="0" smtClean="0"/>
              <a:t>2.</a:t>
            </a:r>
            <a:r>
              <a:rPr lang="bg-BG" altLang="bg-BG" dirty="0" smtClean="0"/>
              <a:t>Основни компоненти на компютър</a:t>
            </a:r>
            <a:endParaRPr lang="en-US" altLang="bg-BG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2000250"/>
            <a:ext cx="4264025" cy="38798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bg-BG" altLang="bg-BG" sz="3600" dirty="0" smtClean="0"/>
              <a:t>Централен процесор</a:t>
            </a:r>
            <a:endParaRPr lang="en-US" altLang="bg-BG" sz="3600" dirty="0" smtClean="0"/>
          </a:p>
          <a:p>
            <a:pPr eaLnBrk="1" hangingPunct="1"/>
            <a:r>
              <a:rPr lang="bg-BG" altLang="bg-BG" sz="3600" dirty="0" smtClean="0"/>
              <a:t>Вътрешна (Оперативна) памет</a:t>
            </a:r>
            <a:endParaRPr lang="en-US" altLang="bg-BG" sz="3600" dirty="0" smtClean="0"/>
          </a:p>
          <a:p>
            <a:pPr eaLnBrk="1" hangingPunct="1"/>
            <a:r>
              <a:rPr lang="bg-BG" altLang="bg-BG" sz="3600" dirty="0" smtClean="0"/>
              <a:t>Външна памет</a:t>
            </a:r>
          </a:p>
          <a:p>
            <a:pPr eaLnBrk="1" hangingPunct="1"/>
            <a:r>
              <a:rPr lang="bg-BG" altLang="bg-BG" sz="3600" dirty="0" smtClean="0"/>
              <a:t>Периферни устройства</a:t>
            </a:r>
          </a:p>
        </p:txBody>
      </p:sp>
      <p:pic>
        <p:nvPicPr>
          <p:cNvPr id="7" name="Picture 6" descr="K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3244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0"/>
            <a:ext cx="9324528" cy="8367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3. </a:t>
            </a:r>
            <a: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Дънна платка (</a:t>
            </a:r>
            <a:r>
              <a:rPr lang="en-US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Motherboard</a:t>
            </a:r>
            <a:r>
              <a:rPr lang="bg-BG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pic>
        <p:nvPicPr>
          <p:cNvPr id="4" name="Picture 7" descr="best-moth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204865"/>
            <a:ext cx="6336704" cy="39604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908720"/>
            <a:ext cx="8856984" cy="1651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300038" algn="just">
              <a:buFont typeface="Wingdings 2"/>
              <a:buNone/>
            </a:pPr>
            <a:r>
              <a:rPr lang="ru-RU" sz="2800" dirty="0" smtClean="0"/>
              <a:t>Обединява всички компоненти на една компютърна система и синхронизира техните действия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централна платка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40960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52" y="216024"/>
            <a:ext cx="9144000" cy="1052736"/>
          </a:xfrm>
        </p:spPr>
        <p:txBody>
          <a:bodyPr>
            <a:noAutofit/>
          </a:bodyPr>
          <a:lstStyle/>
          <a:p>
            <a:pPr marL="914400" indent="-914400"/>
            <a:r>
              <a:rPr lang="en-US" sz="40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.  Основни компоненти на дънната платка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40768"/>
            <a:ext cx="8358246" cy="4572032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None/>
            </a:pPr>
            <a:r>
              <a:rPr lang="ru-RU" dirty="0" smtClean="0"/>
              <a:t>А) </a:t>
            </a:r>
            <a:r>
              <a:rPr lang="ru-RU" sz="4000" dirty="0" smtClean="0">
                <a:latin typeface="+mj-lt"/>
              </a:rPr>
              <a:t>Гнездо за централен процесор - СОКЕТ</a:t>
            </a:r>
          </a:p>
          <a:p>
            <a:pPr marL="550926" indent="-514350">
              <a:buFont typeface="+mj-lt"/>
              <a:buAutoNum type="arabicPeriod"/>
            </a:pPr>
            <a:endParaRPr lang="ru-RU" sz="4000" dirty="0" smtClean="0">
              <a:latin typeface="+mj-lt"/>
            </a:endParaRPr>
          </a:p>
          <a:p>
            <a:pPr marL="550926" indent="-514350">
              <a:buNone/>
            </a:pPr>
            <a:r>
              <a:rPr lang="ru-RU" sz="4000" dirty="0" smtClean="0">
                <a:latin typeface="+mj-lt"/>
              </a:rPr>
              <a:t>Б) </a:t>
            </a:r>
            <a:r>
              <a:rPr lang="bg-BG" sz="4000" dirty="0" smtClean="0">
                <a:latin typeface="+mj-lt"/>
              </a:rPr>
              <a:t>Слотове за оперативната памет (RAM)</a:t>
            </a:r>
            <a:endParaRPr lang="ru-RU" sz="4000" dirty="0" smtClean="0">
              <a:latin typeface="+mj-lt"/>
            </a:endParaRPr>
          </a:p>
          <a:p>
            <a:pPr marL="550926" indent="-514350">
              <a:buNone/>
            </a:pPr>
            <a:endParaRPr lang="ru-RU" sz="4000" dirty="0" smtClean="0">
              <a:latin typeface="+mj-lt"/>
            </a:endParaRPr>
          </a:p>
          <a:p>
            <a:pPr marL="550926" indent="-514350">
              <a:buNone/>
            </a:pPr>
            <a:r>
              <a:rPr lang="ru-RU" sz="4000" dirty="0" smtClean="0">
                <a:latin typeface="+mj-lt"/>
              </a:rPr>
              <a:t>В) Слотове за различните компоненти</a:t>
            </a:r>
          </a:p>
          <a:p>
            <a:pPr marL="550926" indent="-514350">
              <a:buNone/>
            </a:pPr>
            <a:endParaRPr lang="ru-RU" sz="4000" dirty="0" smtClean="0">
              <a:latin typeface="+mj-lt"/>
            </a:endParaRPr>
          </a:p>
          <a:p>
            <a:pPr marL="550926" indent="-514350">
              <a:buNone/>
            </a:pPr>
            <a:r>
              <a:rPr lang="ru-RU" sz="4000" dirty="0" smtClean="0">
                <a:latin typeface="+mj-lt"/>
              </a:rPr>
              <a:t>Г) Чипсет(Chipset)-набор от 1 до 5 чипа, включващи важни функции на комп.система</a:t>
            </a:r>
          </a:p>
          <a:p>
            <a:pPr marL="550926" indent="-514350">
              <a:buNone/>
            </a:pPr>
            <a:endParaRPr lang="ru-RU" sz="4000" dirty="0" smtClean="0">
              <a:latin typeface="+mj-lt"/>
            </a:endParaRPr>
          </a:p>
          <a:p>
            <a:pPr marL="550926" indent="-514350">
              <a:buNone/>
            </a:pPr>
            <a:r>
              <a:rPr lang="ru-RU" sz="4000" dirty="0" smtClean="0">
                <a:latin typeface="+mj-lt"/>
              </a:rPr>
              <a:t>Д) Конектори (портове) за входно-изходните устройства</a:t>
            </a:r>
          </a:p>
          <a:p>
            <a:pPr marL="550926" indent="-514350">
              <a:buFont typeface="+mj-lt"/>
              <a:buAutoNum type="arabicPeriod"/>
            </a:pPr>
            <a:endParaRPr lang="ru-RU" dirty="0" smtClean="0"/>
          </a:p>
          <a:p>
            <a:pPr marL="550926" indent="-514350">
              <a:buFont typeface="+mj-lt"/>
              <a:buAutoNum type="arabicPeriod"/>
            </a:pP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bg-BG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А</a:t>
            </a:r>
            <a:r>
              <a:rPr lang="bg-BG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r>
              <a:rPr lang="en-US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bg-BG" sz="36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Гнездо </a:t>
            </a:r>
            <a:r>
              <a:rPr lang="bg-BG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за централен процесор - СОКЕТ</a:t>
            </a:r>
          </a:p>
        </p:txBody>
      </p:sp>
      <p:pic>
        <p:nvPicPr>
          <p:cNvPr id="1026" name="Picture 2" descr="C:\Users\Valq\Downloads\soket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02960"/>
            <a:ext cx="5715008" cy="4286280"/>
          </a:xfrm>
          <a:prstGeom prst="rect">
            <a:avLst/>
          </a:prstGeom>
          <a:noFill/>
        </p:spPr>
      </p:pic>
      <p:pic>
        <p:nvPicPr>
          <p:cNvPr id="1027" name="Picture 3" descr="C:\Users\Valq\Downloads\sok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01008"/>
            <a:ext cx="2276475" cy="2009775"/>
          </a:xfrm>
          <a:prstGeom prst="rect">
            <a:avLst/>
          </a:prstGeom>
          <a:noFill/>
        </p:spPr>
      </p:pic>
      <p:pic>
        <p:nvPicPr>
          <p:cNvPr id="1028" name="Picture 4" descr="C:\Users\Valq\Downloads\soket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42887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552" y="2623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Б)</a:t>
            </a:r>
            <a:r>
              <a:rPr lang="ru-RU" sz="3600" dirty="0" smtClean="0"/>
              <a:t> </a:t>
            </a:r>
            <a:r>
              <a:rPr lang="ru-RU" sz="36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Слотове за оперативната памет (RAM)</a:t>
            </a:r>
          </a:p>
        </p:txBody>
      </p:sp>
      <p:pic>
        <p:nvPicPr>
          <p:cNvPr id="2050" name="Picture 2" descr="C:\Users\Valq\Downloads\slot za 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76" y="1412776"/>
            <a:ext cx="5830384" cy="385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DR-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3772" y="1910009"/>
            <a:ext cx="3265378" cy="286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2536" y="144016"/>
            <a:ext cx="9144000" cy="836712"/>
          </a:xfrm>
        </p:spPr>
        <p:txBody>
          <a:bodyPr/>
          <a:lstStyle/>
          <a:p>
            <a:pPr algn="l">
              <a:buNone/>
            </a:pPr>
            <a:r>
              <a:rPr lang="bg-BG" sz="4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B) Слотове за различните компоненти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740872"/>
            <a:ext cx="3214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Слотовете определят </a:t>
            </a:r>
            <a:r>
              <a:rPr lang="bg-BG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какви </a:t>
            </a:r>
            <a:endParaRPr lang="en-US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карти могат да бъдат вградени в </a:t>
            </a:r>
            <a:endParaRPr lang="en-US" sz="24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g-BG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компютърната  конфигурация</a:t>
            </a:r>
          </a:p>
        </p:txBody>
      </p:sp>
      <p:pic>
        <p:nvPicPr>
          <p:cNvPr id="5" name="Picture 4" descr="mother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71612"/>
            <a:ext cx="564357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0.9|0.8|0.8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943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Technic</vt:lpstr>
      <vt:lpstr>Технически параметри  на  компютърната конфигурация</vt:lpstr>
      <vt:lpstr>1.Принципна схема компютърна система:</vt:lpstr>
      <vt:lpstr>2.Основни компоненти на компютър</vt:lpstr>
      <vt:lpstr>3. Дънна платка (Motherboard)</vt:lpstr>
      <vt:lpstr>PowerPoint Presentation</vt:lpstr>
      <vt:lpstr>4.  Основни компоненти на дънната платка</vt:lpstr>
      <vt:lpstr>PowerPoint Presentation</vt:lpstr>
      <vt:lpstr>PowerPoint Presentation</vt:lpstr>
      <vt:lpstr>PowerPoint Presentation</vt:lpstr>
      <vt:lpstr>PowerPoint Presentation</vt:lpstr>
      <vt:lpstr>Г) Чипсет (Chipset) - набор от специализирани чипове</vt:lpstr>
      <vt:lpstr>Д) Конектори (портове) за входно-изходните устройства</vt:lpstr>
      <vt:lpstr>5. Параметри на дънната платка</vt:lpstr>
      <vt:lpstr>6. Централен процесор </vt:lpstr>
      <vt:lpstr>6. Централен процесор а) Компоненти</vt:lpstr>
      <vt:lpstr>б) Характеристики на CPU</vt:lpstr>
      <vt:lpstr>7. Вътрешна памет</vt:lpstr>
      <vt:lpstr>А) RAM (Random Access Memory)</vt:lpstr>
      <vt:lpstr>Б) ROM (Read Only Memory) </vt:lpstr>
      <vt:lpstr>8. Външна памет         А) Флопидисково устройство - FDD </vt:lpstr>
      <vt:lpstr>        Б) Твърд диск HDD</vt:lpstr>
      <vt:lpstr>В) Компактдисково устройство</vt:lpstr>
      <vt:lpstr>     Г) DVD устройство</vt:lpstr>
      <vt:lpstr>Д) Флаш-памет (USB Flash)</vt:lpstr>
      <vt:lpstr>9. Основни входни устройства </vt:lpstr>
      <vt:lpstr>10. Изходни устройства       а)Монитор </vt:lpstr>
      <vt:lpstr>б)  Принтери</vt:lpstr>
      <vt:lpstr>11. Захранващ блок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 параметри на  компютърната конфигурация</dc:title>
  <dc:creator>Valq</dc:creator>
  <cp:lastModifiedBy>PC-44</cp:lastModifiedBy>
  <cp:revision>64</cp:revision>
  <dcterms:created xsi:type="dcterms:W3CDTF">2012-11-18T13:12:17Z</dcterms:created>
  <dcterms:modified xsi:type="dcterms:W3CDTF">2014-10-01T18:50:59Z</dcterms:modified>
</cp:coreProperties>
</file>